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1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2" r:id="rId12"/>
    <p:sldId id="331" r:id="rId13"/>
    <p:sldId id="330" r:id="rId14"/>
    <p:sldId id="347" r:id="rId15"/>
    <p:sldId id="348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zo6Fkp26el7iowz9/x856U7ev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2" autoAdjust="0"/>
    <p:restoredTop sz="59064" autoAdjust="0"/>
  </p:normalViewPr>
  <p:slideViewPr>
    <p:cSldViewPr snapToGrid="0">
      <p:cViewPr varScale="1">
        <p:scale>
          <a:sx n="42" d="100"/>
          <a:sy n="42" d="100"/>
        </p:scale>
        <p:origin x="8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3711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473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2016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9640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0264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0124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2183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790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8923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895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3a3b863a5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07" name="Google Shape;107;g123a3b863a5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005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8514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971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5293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623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041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227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4680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8082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5626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54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030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36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198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977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412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cxnSp>
        <p:nvCxnSpPr>
          <p:cNvPr id="23" name="Google Shape;23;p30"/>
          <p:cNvCxnSpPr/>
          <p:nvPr/>
        </p:nvCxnSpPr>
        <p:spPr>
          <a:xfrm>
            <a:off x="0" y="6754969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24;p30"/>
          <p:cNvCxnSpPr/>
          <p:nvPr/>
        </p:nvCxnSpPr>
        <p:spPr>
          <a:xfrm>
            <a:off x="0" y="6810777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31"/>
          <p:cNvCxnSpPr/>
          <p:nvPr/>
        </p:nvCxnSpPr>
        <p:spPr>
          <a:xfrm>
            <a:off x="0" y="6754969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1"/>
          <p:cNvCxnSpPr/>
          <p:nvPr/>
        </p:nvCxnSpPr>
        <p:spPr>
          <a:xfrm>
            <a:off x="0" y="6810777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cxnSp>
        <p:nvCxnSpPr>
          <p:cNvPr id="15" name="Google Shape;15;p29"/>
          <p:cNvCxnSpPr/>
          <p:nvPr/>
        </p:nvCxnSpPr>
        <p:spPr>
          <a:xfrm>
            <a:off x="0" y="6754969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6;p29"/>
          <p:cNvCxnSpPr/>
          <p:nvPr/>
        </p:nvCxnSpPr>
        <p:spPr>
          <a:xfrm>
            <a:off x="0" y="6810777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90000" y="1384851"/>
            <a:ext cx="12012000" cy="204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PE" sz="4800" b="1" dirty="0">
                <a:solidFill>
                  <a:schemeClr val="dk1"/>
                </a:solidFill>
              </a:rPr>
              <a:t>Microservices </a:t>
            </a: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lang="es-PE" sz="4800" b="1" dirty="0">
              <a:solidFill>
                <a:schemeClr val="dk1"/>
              </a:solidFill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3600" b="1" dirty="0">
                <a:solidFill>
                  <a:schemeClr val="dk1"/>
                </a:solidFill>
              </a:rPr>
              <a:t>Part 4 : Zuul API Gateway</a:t>
            </a:r>
            <a:endParaRPr sz="3600" b="1" dirty="0">
              <a:solidFill>
                <a:schemeClr val="dk1"/>
              </a:solidFill>
            </a:endParaRPr>
          </a:p>
        </p:txBody>
      </p:sp>
      <p:pic>
        <p:nvPicPr>
          <p:cNvPr id="90" name="Google Shape;9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450" y="3871675"/>
            <a:ext cx="3037100" cy="27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58F318-0408-2985-E7C6-BF8D88167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62139" y="196988"/>
            <a:ext cx="8280978" cy="6294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5127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Bean</a:t>
            </a:r>
            <a:r>
              <a:rPr lang="es-PE" sz="3600" b="1" dirty="0">
                <a:solidFill>
                  <a:schemeClr val="dk1"/>
                </a:solidFill>
              </a:rPr>
              <a:t> in Spring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1AC3870-C537-4D9D-CD00-2193C9154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98" y="1276049"/>
            <a:ext cx="6392167" cy="430590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247A073-87E1-6EFB-A118-8F7B35F417DA}"/>
              </a:ext>
            </a:extLst>
          </p:cNvPr>
          <p:cNvSpPr txBox="1"/>
          <p:nvPr/>
        </p:nvSpPr>
        <p:spPr>
          <a:xfrm>
            <a:off x="300779" y="2351813"/>
            <a:ext cx="52716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unito" pitchFamily="2" charset="0"/>
              </a:rPr>
              <a:t>Are the objects that form the backbone of </a:t>
            </a:r>
            <a:r>
              <a:rPr lang="en-US" sz="2400" dirty="0">
                <a:latin typeface="Nunito" pitchFamily="2" charset="0"/>
              </a:rPr>
              <a:t>the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Nunito" pitchFamily="2" charset="0"/>
              </a:rPr>
              <a:t> application and which are instantiated, assembled, and managed by a Spring ApplicationContext</a:t>
            </a:r>
          </a:p>
        </p:txBody>
      </p:sp>
    </p:spTree>
    <p:extLst>
      <p:ext uri="{BB962C8B-B14F-4D97-AF65-F5344CB8AC3E}">
        <p14:creationId xmlns:p14="http://schemas.microsoft.com/office/powerpoint/2010/main" val="264733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58F318-0408-2985-E7C6-BF8D88167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62139" y="196988"/>
            <a:ext cx="8280978" cy="6294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637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E3FAF3-E534-1F9E-624E-261CC35DAC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4969" y="2166285"/>
            <a:ext cx="9962062" cy="2525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07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964813-5196-A4A9-E255-569154B3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4969" y="2166285"/>
            <a:ext cx="9962062" cy="2525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6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89B82B-AF95-55C5-28D7-6901C498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44884" y="1350723"/>
            <a:ext cx="8702231" cy="4156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5418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4919F8-6A29-4B77-D29A-C82F8C882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68" y="1356501"/>
            <a:ext cx="9688664" cy="4491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923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Testing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our</a:t>
            </a:r>
            <a:r>
              <a:rPr lang="es-PE" sz="3600" b="1" dirty="0">
                <a:solidFill>
                  <a:schemeClr val="dk1"/>
                </a:solidFill>
              </a:rPr>
              <a:t> Project 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D029EA-EA16-8B35-894B-BD87DA02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23" y="1155559"/>
            <a:ext cx="4548177" cy="5280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56A954-8E03-67CE-4BA3-D04530DE3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53" y="2100469"/>
            <a:ext cx="341995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8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Testing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our</a:t>
            </a:r>
            <a:r>
              <a:rPr lang="es-PE" sz="3600" b="1" dirty="0">
                <a:solidFill>
                  <a:schemeClr val="dk1"/>
                </a:solidFill>
              </a:rPr>
              <a:t> Project </a:t>
            </a:r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1E8BEA0-C078-B516-E3BC-4444AEF69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796" y="1003687"/>
            <a:ext cx="6762408" cy="5377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7042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Testing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our</a:t>
            </a:r>
            <a:r>
              <a:rPr lang="es-PE" sz="3600" b="1" dirty="0">
                <a:solidFill>
                  <a:schemeClr val="dk1"/>
                </a:solidFill>
              </a:rPr>
              <a:t> Project </a:t>
            </a:r>
            <a:endParaRPr dirty="0"/>
          </a:p>
        </p:txBody>
      </p:sp>
      <p:pic>
        <p:nvPicPr>
          <p:cNvPr id="2050" name="Picture 2" descr="Postman API platform - Part 1: The basics - zeljkovic.sh">
            <a:extLst>
              <a:ext uri="{FF2B5EF4-FFF2-40B4-BE49-F238E27FC236}">
                <a16:creationId xmlns:a16="http://schemas.microsoft.com/office/drawing/2014/main" id="{B7756F3C-F314-8E6E-9D1B-11E8CC798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82" y="1385662"/>
            <a:ext cx="9234435" cy="368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3a3b863a5_2_1"/>
          <p:cNvSpPr txBox="1"/>
          <p:nvPr/>
        </p:nvSpPr>
        <p:spPr>
          <a:xfrm>
            <a:off x="243200" y="91450"/>
            <a:ext cx="84879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Architecture</a:t>
            </a:r>
            <a:r>
              <a:rPr lang="es-PE" sz="4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D1C530-BA3E-6A6B-9F9E-B6AEFA5CB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53" y="1085319"/>
            <a:ext cx="7906321" cy="51510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EDFB37-B93C-1109-A370-6C77C91A875D}"/>
              </a:ext>
            </a:extLst>
          </p:cNvPr>
          <p:cNvSpPr/>
          <p:nvPr/>
        </p:nvSpPr>
        <p:spPr>
          <a:xfrm>
            <a:off x="3622090" y="4432153"/>
            <a:ext cx="1340528" cy="1340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Testing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our</a:t>
            </a:r>
            <a:r>
              <a:rPr lang="es-PE" sz="3600" b="1" dirty="0">
                <a:solidFill>
                  <a:schemeClr val="dk1"/>
                </a:solidFill>
              </a:rPr>
              <a:t> Project – </a:t>
            </a:r>
            <a:r>
              <a:rPr lang="es-PE" sz="3600" b="1" dirty="0" err="1">
                <a:solidFill>
                  <a:schemeClr val="dk1"/>
                </a:solidFill>
              </a:rPr>
              <a:t>List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A83A56-7E60-F840-D67C-A5100F65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17" y="939802"/>
            <a:ext cx="8767361" cy="5467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02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Testing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our</a:t>
            </a:r>
            <a:r>
              <a:rPr lang="es-PE" sz="3600" b="1" dirty="0">
                <a:solidFill>
                  <a:schemeClr val="dk1"/>
                </a:solidFill>
              </a:rPr>
              <a:t> Project – </a:t>
            </a:r>
            <a:r>
              <a:rPr lang="es-PE" sz="3600" b="1" dirty="0" err="1">
                <a:solidFill>
                  <a:schemeClr val="dk1"/>
                </a:solidFill>
              </a:rPr>
              <a:t>Create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40FE69-8F7A-01E2-87F2-CA470CF35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64" y="925438"/>
            <a:ext cx="8707071" cy="5430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686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Testing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our</a:t>
            </a:r>
            <a:r>
              <a:rPr lang="es-PE" sz="3600" b="1" dirty="0">
                <a:solidFill>
                  <a:schemeClr val="dk1"/>
                </a:solidFill>
              </a:rPr>
              <a:t> Project – </a:t>
            </a:r>
            <a:r>
              <a:rPr lang="es-PE" sz="3600" b="1" dirty="0" err="1">
                <a:solidFill>
                  <a:schemeClr val="dk1"/>
                </a:solidFill>
              </a:rPr>
              <a:t>List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Again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64407A-81A0-C768-1DB9-54F18593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37" y="1115367"/>
            <a:ext cx="8402525" cy="5240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4409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Testing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our</a:t>
            </a:r>
            <a:r>
              <a:rPr lang="es-PE" sz="3600" b="1" dirty="0">
                <a:solidFill>
                  <a:schemeClr val="dk1"/>
                </a:solidFill>
              </a:rPr>
              <a:t> Project – </a:t>
            </a:r>
            <a:r>
              <a:rPr lang="es-PE" sz="3600" b="1" dirty="0" err="1">
                <a:solidFill>
                  <a:schemeClr val="dk1"/>
                </a:solidFill>
              </a:rPr>
              <a:t>List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by</a:t>
            </a:r>
            <a:r>
              <a:rPr lang="es-PE" sz="3600" b="1" dirty="0">
                <a:solidFill>
                  <a:schemeClr val="dk1"/>
                </a:solidFill>
              </a:rPr>
              <a:t> ID 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64407A-81A0-C768-1DB9-54F18593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4737" y="1115367"/>
            <a:ext cx="8402525" cy="524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1394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Testing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our</a:t>
            </a:r>
            <a:r>
              <a:rPr lang="es-PE" sz="3600" b="1" dirty="0">
                <a:solidFill>
                  <a:schemeClr val="dk1"/>
                </a:solidFill>
              </a:rPr>
              <a:t> Project – </a:t>
            </a:r>
            <a:r>
              <a:rPr lang="es-PE" sz="3600" b="1" dirty="0" err="1">
                <a:solidFill>
                  <a:schemeClr val="dk1"/>
                </a:solidFill>
              </a:rPr>
              <a:t>Modify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64407A-81A0-C768-1DB9-54F18593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4738" y="1115367"/>
            <a:ext cx="8402523" cy="524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2386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Testing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our</a:t>
            </a:r>
            <a:r>
              <a:rPr lang="es-PE" sz="3600" b="1" dirty="0">
                <a:solidFill>
                  <a:schemeClr val="dk1"/>
                </a:solidFill>
              </a:rPr>
              <a:t> Project – </a:t>
            </a:r>
            <a:r>
              <a:rPr lang="es-PE" sz="3600" b="1" dirty="0" err="1">
                <a:solidFill>
                  <a:schemeClr val="dk1"/>
                </a:solidFill>
              </a:rPr>
              <a:t>Delete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64407A-81A0-C768-1DB9-54F18593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163" y="1115367"/>
            <a:ext cx="7969672" cy="5240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9306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Accesing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from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another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computer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C9CDF8-7423-87B0-F7DC-72A3BE8AE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1" y="1538448"/>
            <a:ext cx="6013582" cy="38528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CD4DC51-3BE4-3E91-87CF-BDCB2A5C0863}"/>
              </a:ext>
            </a:extLst>
          </p:cNvPr>
          <p:cNvSpPr txBox="1"/>
          <p:nvPr/>
        </p:nvSpPr>
        <p:spPr>
          <a:xfrm>
            <a:off x="9375112" y="6199347"/>
            <a:ext cx="6109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/>
              <a:t>https://ngrok.com/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42200B1-4E4F-528C-A742-19C00C02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410" y="1713362"/>
            <a:ext cx="5264424" cy="34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19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Accesing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from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another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computer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488A88-22B8-2589-F089-11DAF676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6" y="2780713"/>
            <a:ext cx="4811645" cy="1625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A9E18CE-2E67-E495-14D0-5807371CF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270" y="2715309"/>
            <a:ext cx="6109398" cy="17564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7608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Accesing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from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another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computer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8FADF8-6935-CB2D-3B2E-00E75661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708" y="1120362"/>
            <a:ext cx="6114954" cy="1544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C60A79-22E3-2C83-ABDF-D3217F453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548" y="2941472"/>
            <a:ext cx="7335274" cy="3038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8247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Accesing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from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another</a:t>
            </a:r>
            <a:r>
              <a:rPr lang="es-PE" sz="3600" b="1" dirty="0">
                <a:solidFill>
                  <a:schemeClr val="dk1"/>
                </a:solidFill>
              </a:rPr>
              <a:t> </a:t>
            </a:r>
            <a:r>
              <a:rPr lang="es-PE" sz="3600" b="1" dirty="0" err="1">
                <a:solidFill>
                  <a:schemeClr val="dk1"/>
                </a:solidFill>
              </a:rPr>
              <a:t>computer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41F2E6-6CE2-F05C-BD49-93F39DD9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86" y="1158599"/>
            <a:ext cx="8365427" cy="5217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583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>
                <a:solidFill>
                  <a:schemeClr val="dk1"/>
                </a:solidFill>
              </a:rPr>
              <a:t>Let</a:t>
            </a:r>
            <a:r>
              <a:rPr lang="en-US" sz="3600" b="1" dirty="0">
                <a:solidFill>
                  <a:schemeClr val="dk1"/>
                </a:solidFill>
              </a:rPr>
              <a:t>’s implement our Zuul API Gateway</a:t>
            </a:r>
            <a:endParaRPr dirty="0"/>
          </a:p>
        </p:txBody>
      </p:sp>
      <p:pic>
        <p:nvPicPr>
          <p:cNvPr id="11266" name="Picture 2" descr="Imágenes de Codificar | Vectores, fotos de stock y PSD gratuitos">
            <a:extLst>
              <a:ext uri="{FF2B5EF4-FFF2-40B4-BE49-F238E27FC236}">
                <a16:creationId xmlns:a16="http://schemas.microsoft.com/office/drawing/2014/main" id="{F108ED6E-862D-1DB1-4396-CC5ADA7E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750" y="843278"/>
            <a:ext cx="5642499" cy="56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66020A-4507-D551-DE62-2779BC9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87" y="926524"/>
            <a:ext cx="4226715" cy="55948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BC152B-A6ED-4FC0-9AD9-126710C94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311" y="926525"/>
            <a:ext cx="4226714" cy="55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1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8E640D-382C-0032-0A6E-77290BE7A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5153" y="1118054"/>
            <a:ext cx="6401693" cy="46218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336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993316-F591-03EA-3DB2-3B3AFAC1E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63" y="1068993"/>
            <a:ext cx="5500506" cy="5369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572888-2C61-806E-F15F-BC8C9049E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47" y="843278"/>
            <a:ext cx="4426900" cy="57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 (Just in case)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149F2B-815C-5B56-3CB9-C4DAC5C9804E}"/>
              </a:ext>
            </a:extLst>
          </p:cNvPr>
          <p:cNvSpPr txBox="1"/>
          <p:nvPr/>
        </p:nvSpPr>
        <p:spPr>
          <a:xfrm>
            <a:off x="300779" y="933122"/>
            <a:ext cx="61093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- In case </a:t>
            </a:r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pom</a:t>
            </a:r>
            <a:r>
              <a:rPr lang="es-PE" dirty="0"/>
              <a:t> shows </a:t>
            </a:r>
            <a:r>
              <a:rPr lang="es-PE" dirty="0" err="1"/>
              <a:t>an</a:t>
            </a:r>
            <a:r>
              <a:rPr lang="es-PE" dirty="0"/>
              <a:t> error that eureka-client.jar </a:t>
            </a:r>
            <a:r>
              <a:rPr lang="es-PE" dirty="0" err="1"/>
              <a:t>is</a:t>
            </a:r>
            <a:r>
              <a:rPr lang="es-PE" dirty="0"/>
              <a:t> </a:t>
            </a:r>
            <a:r>
              <a:rPr lang="es-PE" dirty="0" err="1"/>
              <a:t>missing</a:t>
            </a:r>
            <a:r>
              <a:rPr lang="es-PE" dirty="0"/>
              <a:t>, </a:t>
            </a:r>
            <a:r>
              <a:rPr lang="es-PE" dirty="0" err="1"/>
              <a:t>clean</a:t>
            </a:r>
            <a:r>
              <a:rPr lang="es-PE" dirty="0"/>
              <a:t> </a:t>
            </a:r>
            <a:r>
              <a:rPr lang="es-PE" dirty="0" err="1"/>
              <a:t>the</a:t>
            </a:r>
            <a:r>
              <a:rPr lang="es-PE" dirty="0"/>
              <a:t> Project (Project -&gt; </a:t>
            </a:r>
            <a:r>
              <a:rPr lang="es-PE" dirty="0" err="1"/>
              <a:t>Clean</a:t>
            </a:r>
            <a:r>
              <a:rPr lang="es-PE" dirty="0"/>
              <a:t>...) and </a:t>
            </a:r>
            <a:r>
              <a:rPr lang="es-PE" dirty="0" err="1"/>
              <a:t>restart</a:t>
            </a:r>
            <a:r>
              <a:rPr lang="es-PE" dirty="0"/>
              <a:t> </a:t>
            </a:r>
            <a:r>
              <a:rPr lang="es-PE" dirty="0" err="1"/>
              <a:t>the</a:t>
            </a:r>
            <a:r>
              <a:rPr lang="es-PE" dirty="0"/>
              <a:t> IDE</a:t>
            </a:r>
          </a:p>
          <a:p>
            <a:r>
              <a:rPr lang="es-PE" dirty="0" err="1"/>
              <a:t>If</a:t>
            </a:r>
            <a:r>
              <a:rPr lang="es-PE" dirty="0"/>
              <a:t> </a:t>
            </a:r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problem</a:t>
            </a:r>
            <a:r>
              <a:rPr lang="es-PE" dirty="0"/>
              <a:t> </a:t>
            </a:r>
            <a:r>
              <a:rPr lang="es-PE" dirty="0" err="1"/>
              <a:t>persists</a:t>
            </a:r>
            <a:r>
              <a:rPr lang="es-PE" dirty="0"/>
              <a:t>:</a:t>
            </a:r>
          </a:p>
          <a:p>
            <a:r>
              <a:rPr lang="es-PE" dirty="0"/>
              <a:t>- </a:t>
            </a:r>
            <a:r>
              <a:rPr lang="es-PE" dirty="0" err="1"/>
              <a:t>Right</a:t>
            </a:r>
            <a:r>
              <a:rPr lang="es-PE" dirty="0"/>
              <a:t> </a:t>
            </a:r>
            <a:r>
              <a:rPr lang="es-PE" dirty="0" err="1"/>
              <a:t>click</a:t>
            </a:r>
            <a:r>
              <a:rPr lang="es-PE" dirty="0"/>
              <a:t> </a:t>
            </a:r>
            <a:r>
              <a:rPr lang="es-PE" dirty="0" err="1"/>
              <a:t>on</a:t>
            </a:r>
            <a:r>
              <a:rPr lang="es-PE" dirty="0"/>
              <a:t> </a:t>
            </a:r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project</a:t>
            </a:r>
            <a:r>
              <a:rPr lang="es-PE" dirty="0"/>
              <a:t> -&gt; Run As... -&gt; Maven </a:t>
            </a:r>
            <a:r>
              <a:rPr lang="es-PE" dirty="0" err="1"/>
              <a:t>Clean</a:t>
            </a:r>
            <a:endParaRPr lang="es-PE" dirty="0"/>
          </a:p>
          <a:p>
            <a:r>
              <a:rPr lang="es-PE" dirty="0"/>
              <a:t>- </a:t>
            </a:r>
            <a:r>
              <a:rPr lang="es-PE" dirty="0" err="1"/>
              <a:t>Right</a:t>
            </a:r>
            <a:r>
              <a:rPr lang="es-PE" dirty="0"/>
              <a:t> </a:t>
            </a:r>
            <a:r>
              <a:rPr lang="es-PE" dirty="0" err="1"/>
              <a:t>click</a:t>
            </a:r>
            <a:r>
              <a:rPr lang="es-PE" dirty="0"/>
              <a:t> </a:t>
            </a:r>
            <a:r>
              <a:rPr lang="es-PE" dirty="0" err="1"/>
              <a:t>on</a:t>
            </a:r>
            <a:r>
              <a:rPr lang="es-PE" dirty="0"/>
              <a:t> </a:t>
            </a:r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project</a:t>
            </a:r>
            <a:r>
              <a:rPr lang="es-PE" dirty="0"/>
              <a:t> -&gt; Run As... -&gt; Maven </a:t>
            </a:r>
            <a:r>
              <a:rPr lang="es-PE" dirty="0" err="1"/>
              <a:t>Install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20AFB5-5855-6D7A-7CB8-B2C545E6D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280" y="196988"/>
            <a:ext cx="3336501" cy="31388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1FE8C3-3EA7-5B61-8C67-050FE709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280" y="3429000"/>
            <a:ext cx="3336501" cy="31388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A85D33-041E-3102-FD7C-F189B5D85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486" y="3060059"/>
            <a:ext cx="4772691" cy="3600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E0D5F0E-9B76-6C44-14DF-4186EE495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85" y="2180445"/>
            <a:ext cx="6662729" cy="801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908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6E5D54-6ADB-B96F-0443-1F98FC6CD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084" y="843278"/>
            <a:ext cx="9623831" cy="56096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5940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300779" y="196988"/>
            <a:ext cx="108418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dirty="0" err="1">
                <a:solidFill>
                  <a:schemeClr val="dk1"/>
                </a:solidFill>
              </a:rPr>
              <a:t>Adding</a:t>
            </a:r>
            <a:r>
              <a:rPr lang="es-PE" sz="3600" b="1" dirty="0">
                <a:solidFill>
                  <a:schemeClr val="dk1"/>
                </a:solidFill>
              </a:rPr>
              <a:t> Zuul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703278-FEAA-9ADB-04A5-166783E56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12" y="1281937"/>
            <a:ext cx="4867954" cy="47060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F7F313-FE33-238C-79C2-86A795A3B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566" y="1086045"/>
            <a:ext cx="4265664" cy="50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880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Panorámica</PresentationFormat>
  <Paragraphs>64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Nunito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2023-04-22T01:45:57Z</dcterms:created>
  <dcterms:modified xsi:type="dcterms:W3CDTF">2023-04-22T01:46:01Z</dcterms:modified>
</cp:coreProperties>
</file>